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E2001-1ECE-4D1E-A2E6-910E8AA0B0E1}" type="datetimeFigureOut">
              <a:rPr lang="nl-NL" smtClean="0"/>
              <a:t>15-12-2014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C418C-3F57-41CC-8F62-460D2DE574C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en-US" sz="3200" smtClean="0"/>
              <a:t>B. Stof 3 Hoofdthema’s in de Biologie</a:t>
            </a:r>
            <a:endParaRPr lang="nl-NL" sz="3200" smtClean="0"/>
          </a:p>
        </p:txBody>
      </p:sp>
      <p:sp>
        <p:nvSpPr>
          <p:cNvPr id="1126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399087"/>
          </a:xfrm>
        </p:spPr>
        <p:txBody>
          <a:bodyPr/>
          <a:lstStyle/>
          <a:p>
            <a:pPr>
              <a:buFontTx/>
              <a:buNone/>
            </a:pPr>
            <a:r>
              <a:rPr lang="nl-NL" sz="2800" b="1" smtClean="0"/>
              <a:t>De biologie kent een aantal hoofdthema's. </a:t>
            </a:r>
          </a:p>
          <a:p>
            <a:endParaRPr lang="nl-NL" sz="2000" smtClean="0"/>
          </a:p>
          <a:p>
            <a:r>
              <a:rPr lang="nl-NL" sz="2000" b="1" smtClean="0"/>
              <a:t>Zelfregulatie</a:t>
            </a:r>
            <a:r>
              <a:rPr lang="nl-NL" sz="2000" smtClean="0"/>
              <a:t>: Biologische eenheden zoals cellen, organismen en ecosystemen zijn in staat </a:t>
            </a:r>
            <a:r>
              <a:rPr lang="nl-NL" sz="2000" b="1" smtClean="0"/>
              <a:t>zich te handhaven </a:t>
            </a:r>
            <a:r>
              <a:rPr lang="nl-NL" sz="2000" smtClean="0"/>
              <a:t>door zelfregulatie.</a:t>
            </a:r>
          </a:p>
          <a:p>
            <a:r>
              <a:rPr lang="nl-NL" sz="2000" b="1" smtClean="0"/>
              <a:t>Zelforganisatie: </a:t>
            </a:r>
            <a:r>
              <a:rPr lang="nl-NL" sz="2000" smtClean="0"/>
              <a:t>Door zelforganisatie zijn biologische eenheden in staat </a:t>
            </a:r>
            <a:r>
              <a:rPr lang="nl-NL" sz="2000" b="1" smtClean="0"/>
              <a:t>zichzelf te organiseren tot 'biologische eenheden van een hogere orde</a:t>
            </a:r>
            <a:r>
              <a:rPr lang="nl-NL" sz="2000" smtClean="0"/>
              <a:t>' waardoor er nieuwe structuren ontstaan met nieuwe emergente eigenschappen.</a:t>
            </a:r>
          </a:p>
          <a:p>
            <a:r>
              <a:rPr lang="nl-NL" sz="2000" b="1" smtClean="0"/>
              <a:t>Interactie: </a:t>
            </a:r>
            <a:r>
              <a:rPr lang="nl-NL" sz="2000" smtClean="0"/>
              <a:t>Biologische eenheden </a:t>
            </a:r>
            <a:r>
              <a:rPr lang="nl-NL" sz="2000" b="1" smtClean="0"/>
              <a:t>reageren</a:t>
            </a:r>
            <a:r>
              <a:rPr lang="nl-NL" sz="2000" smtClean="0"/>
              <a:t> op andere biologische eenheden en abiotische factoren.</a:t>
            </a:r>
          </a:p>
          <a:p>
            <a:r>
              <a:rPr lang="nl-NL" sz="2000" b="1" smtClean="0"/>
              <a:t>Reproductie</a:t>
            </a:r>
            <a:r>
              <a:rPr lang="nl-NL" sz="2000" smtClean="0"/>
              <a:t>: Biologische eenheden </a:t>
            </a:r>
            <a:r>
              <a:rPr lang="nl-NL" sz="2000" b="1" smtClean="0"/>
              <a:t>vermeerderen zich </a:t>
            </a:r>
            <a:r>
              <a:rPr lang="nl-NL" sz="2000" smtClean="0"/>
              <a:t>door bijvoorbeeld celdeling, voortplanting van organismen of splitsing van populaties.</a:t>
            </a:r>
          </a:p>
          <a:p>
            <a:r>
              <a:rPr lang="nl-NL" sz="2000" b="1" smtClean="0"/>
              <a:t>Evolutie: </a:t>
            </a:r>
            <a:r>
              <a:rPr lang="nl-NL" sz="2000" smtClean="0"/>
              <a:t>Het </a:t>
            </a:r>
            <a:r>
              <a:rPr lang="nl-NL" sz="2000" b="1" smtClean="0"/>
              <a:t>leven op aarde ontwikkelt zich </a:t>
            </a:r>
            <a:r>
              <a:rPr lang="nl-NL" sz="2000" smtClean="0"/>
              <a:t>waarbij soorten ontstaan, veranderen en verdwijnen.</a:t>
            </a:r>
          </a:p>
        </p:txBody>
      </p:sp>
      <p:sp>
        <p:nvSpPr>
          <p:cNvPr id="11268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9EBB79-DD7C-4752-B339-411254F42F7A}" type="slidenum">
              <a:rPr lang="nl-NL" smtClean="0"/>
              <a:pPr/>
              <a:t>1</a:t>
            </a:fld>
            <a:endParaRPr lang="nl-NL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Reproductie 2</a:t>
            </a:r>
            <a:endParaRPr lang="nl-NL" sz="3200" b="1" smtClean="0"/>
          </a:p>
        </p:txBody>
      </p:sp>
      <p:sp>
        <p:nvSpPr>
          <p:cNvPr id="2048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smtClean="0"/>
              <a:t>Subdomeinen (examenterm) die daar over gaan:</a:t>
            </a:r>
          </a:p>
          <a:p>
            <a:pPr>
              <a:buFontTx/>
              <a:buNone/>
            </a:pPr>
            <a:endParaRPr lang="en-US" sz="2400" b="1" smtClean="0"/>
          </a:p>
          <a:p>
            <a:r>
              <a:rPr lang="en-US" sz="2400" smtClean="0"/>
              <a:t>E1 DNA-replicatie</a:t>
            </a:r>
          </a:p>
          <a:p>
            <a:endParaRPr lang="en-US" sz="2400" smtClean="0"/>
          </a:p>
          <a:p>
            <a:r>
              <a:rPr lang="en-US" sz="2400" smtClean="0"/>
              <a:t>E2 Levenscyclus van een cel</a:t>
            </a:r>
          </a:p>
          <a:p>
            <a:endParaRPr lang="en-US" sz="2400" smtClean="0"/>
          </a:p>
          <a:p>
            <a:r>
              <a:rPr lang="en-US" sz="2400" smtClean="0"/>
              <a:t>E3 Voortplanting van het organisme</a:t>
            </a:r>
          </a:p>
          <a:p>
            <a:endParaRPr lang="en-US" sz="2400" smtClean="0"/>
          </a:p>
          <a:p>
            <a:r>
              <a:rPr lang="en-US" sz="2400" smtClean="0"/>
              <a:t>E4 Erfelijke eigenschap</a:t>
            </a:r>
            <a:endParaRPr lang="nl-NL" sz="2400" smtClean="0"/>
          </a:p>
          <a:p>
            <a:endParaRPr lang="en-US" sz="2400" b="1" smtClean="0"/>
          </a:p>
        </p:txBody>
      </p:sp>
      <p:sp>
        <p:nvSpPr>
          <p:cNvPr id="20484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897BCC-D14E-4963-BA6D-C863695A3E85}" type="slidenum">
              <a:rPr lang="nl-NL" smtClean="0"/>
              <a:pPr/>
              <a:t>10</a:t>
            </a:fld>
            <a:endParaRPr lang="nl-NL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Evolutie 1</a:t>
            </a:r>
            <a:endParaRPr lang="nl-NL" sz="3200" b="1" smtClean="0"/>
          </a:p>
        </p:txBody>
      </p:sp>
      <p:sp>
        <p:nvSpPr>
          <p:cNvPr id="2150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r>
              <a:rPr lang="en-US" sz="2400" smtClean="0"/>
              <a:t>Door </a:t>
            </a:r>
            <a:r>
              <a:rPr lang="en-US" sz="2400" b="1" smtClean="0"/>
              <a:t>geslachtelijke</a:t>
            </a:r>
            <a:r>
              <a:rPr lang="en-US" sz="2400" smtClean="0"/>
              <a:t> voortplanting en </a:t>
            </a:r>
            <a:r>
              <a:rPr lang="en-US" sz="2400" b="1" smtClean="0"/>
              <a:t>mutaties</a:t>
            </a:r>
            <a:r>
              <a:rPr lang="en-US" sz="2400" smtClean="0"/>
              <a:t> ontstaan verschillende genotypen</a:t>
            </a:r>
          </a:p>
          <a:p>
            <a:r>
              <a:rPr lang="en-US" sz="2400" smtClean="0"/>
              <a:t>Er is dan sprake van </a:t>
            </a:r>
            <a:r>
              <a:rPr lang="en-US" sz="2400" b="1" smtClean="0"/>
              <a:t>genetische variatie door de verscheidenheid in genotypen</a:t>
            </a:r>
          </a:p>
          <a:p>
            <a:r>
              <a:rPr lang="en-US" sz="2400" smtClean="0"/>
              <a:t>Er treedt </a:t>
            </a:r>
            <a:r>
              <a:rPr lang="en-US" sz="2400" b="1" smtClean="0"/>
              <a:t>selectie</a:t>
            </a:r>
            <a:r>
              <a:rPr lang="en-US" sz="2400" smtClean="0"/>
              <a:t> op in de natuur: </a:t>
            </a:r>
            <a:r>
              <a:rPr lang="en-US" sz="2400" b="1" smtClean="0"/>
              <a:t>Survival of the fittest</a:t>
            </a:r>
          </a:p>
          <a:p>
            <a:pPr>
              <a:buFontTx/>
              <a:buNone/>
            </a:pPr>
            <a:r>
              <a:rPr lang="en-US" sz="2400" smtClean="0"/>
              <a:t>	Vertalen met: de </a:t>
            </a:r>
            <a:r>
              <a:rPr lang="en-US" sz="2400" b="1" smtClean="0"/>
              <a:t>meest aangepaste </a:t>
            </a:r>
            <a:r>
              <a:rPr lang="en-US" sz="2400" smtClean="0"/>
              <a:t>overleeft</a:t>
            </a:r>
          </a:p>
          <a:p>
            <a:r>
              <a:rPr lang="en-US" sz="2400" smtClean="0"/>
              <a:t>Er kunnen meerdere soorten ontstaan uit één populatie die van elkaar gescheiden raken</a:t>
            </a:r>
          </a:p>
          <a:p>
            <a:pPr>
              <a:buFontTx/>
              <a:buNone/>
            </a:pPr>
            <a:r>
              <a:rPr lang="en-US" sz="2400" b="1" smtClean="0"/>
              <a:t>	Dat wordt genoemd: reproductieve isolatie</a:t>
            </a:r>
          </a:p>
          <a:p>
            <a:r>
              <a:rPr lang="en-US" sz="2400" smtClean="0"/>
              <a:t>Dit zorgt ook voor </a:t>
            </a:r>
            <a:r>
              <a:rPr lang="en-US" sz="2400" b="1" smtClean="0"/>
              <a:t>toename van de biodiversiteit</a:t>
            </a:r>
          </a:p>
          <a:p>
            <a:pPr>
              <a:buFontTx/>
              <a:buNone/>
            </a:pPr>
            <a:r>
              <a:rPr lang="en-US" sz="2400" b="1" smtClean="0"/>
              <a:t>	</a:t>
            </a:r>
            <a:r>
              <a:rPr lang="en-US" sz="2400" smtClean="0"/>
              <a:t>Zie dia 23, 24 en 25</a:t>
            </a:r>
            <a:endParaRPr lang="en-US" sz="2400" b="1" smtClean="0"/>
          </a:p>
          <a:p>
            <a:pPr>
              <a:buFontTx/>
              <a:buNone/>
            </a:pPr>
            <a:endParaRPr lang="en-US" sz="2400" b="1" smtClean="0"/>
          </a:p>
          <a:p>
            <a:endParaRPr lang="en-US" sz="2400" b="1" smtClean="0"/>
          </a:p>
          <a:p>
            <a:endParaRPr lang="en-US" sz="2400" smtClean="0"/>
          </a:p>
          <a:p>
            <a:endParaRPr lang="nl-NL" sz="2400" smtClean="0"/>
          </a:p>
        </p:txBody>
      </p:sp>
      <p:sp>
        <p:nvSpPr>
          <p:cNvPr id="21508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BDDC2B-30D5-416A-BBFD-9105481F817E}" type="slidenum">
              <a:rPr lang="nl-NL" smtClean="0"/>
              <a:pPr/>
              <a:t>11</a:t>
            </a:fld>
            <a:endParaRPr lang="nl-NL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Evolutie 2</a:t>
            </a:r>
            <a:endParaRPr lang="nl-NL" sz="3200" b="1" smtClean="0"/>
          </a:p>
        </p:txBody>
      </p:sp>
      <p:sp>
        <p:nvSpPr>
          <p:cNvPr id="22531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smtClean="0"/>
              <a:t>Subdomeinen (examenterm) die daar over gaan:</a:t>
            </a:r>
          </a:p>
          <a:p>
            <a:pPr>
              <a:buFontTx/>
              <a:buNone/>
            </a:pPr>
            <a:endParaRPr lang="en-US" sz="2400" b="1" smtClean="0"/>
          </a:p>
          <a:p>
            <a:pPr>
              <a:buFontTx/>
              <a:buNone/>
            </a:pPr>
            <a:r>
              <a:rPr lang="en-US" sz="2400" smtClean="0"/>
              <a:t>F1 Selectie</a:t>
            </a:r>
          </a:p>
          <a:p>
            <a:pPr>
              <a:buFontTx/>
              <a:buNone/>
            </a:pPr>
            <a:endParaRPr lang="en-US" sz="2400" smtClean="0"/>
          </a:p>
          <a:p>
            <a:pPr>
              <a:buFontTx/>
              <a:buNone/>
            </a:pPr>
            <a:r>
              <a:rPr lang="en-US" sz="2400" smtClean="0"/>
              <a:t>F2 Soortvorming</a:t>
            </a:r>
          </a:p>
          <a:p>
            <a:pPr>
              <a:buFontTx/>
              <a:buNone/>
            </a:pPr>
            <a:endParaRPr lang="en-US" sz="2400" smtClean="0"/>
          </a:p>
          <a:p>
            <a:pPr>
              <a:buFontTx/>
              <a:buNone/>
            </a:pPr>
            <a:r>
              <a:rPr lang="en-US" sz="2400" smtClean="0"/>
              <a:t>F2 Biodiversiteit</a:t>
            </a:r>
          </a:p>
          <a:p>
            <a:endParaRPr lang="en-US" sz="2400" b="1" smtClean="0"/>
          </a:p>
          <a:p>
            <a:endParaRPr lang="en-US" sz="2400" smtClean="0"/>
          </a:p>
          <a:p>
            <a:endParaRPr lang="nl-NL" sz="2400" smtClean="0"/>
          </a:p>
        </p:txBody>
      </p:sp>
      <p:sp>
        <p:nvSpPr>
          <p:cNvPr id="22532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2C81E8-9D9F-4BD2-9C77-E25E9BC2F959}" type="slidenum">
              <a:rPr lang="nl-NL" smtClean="0"/>
              <a:pPr/>
              <a:t>12</a:t>
            </a:fld>
            <a:endParaRPr lang="nl-NL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Zelfregulatie  1</a:t>
            </a:r>
            <a:endParaRPr lang="nl-NL" sz="3200" b="1" smtClean="0"/>
          </a:p>
        </p:txBody>
      </p:sp>
      <p:sp>
        <p:nvSpPr>
          <p:cNvPr id="12291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r>
              <a:rPr lang="en-US" sz="2400" smtClean="0"/>
              <a:t>Cellen, organismen en ecosystemen zijn in staat </a:t>
            </a:r>
            <a:r>
              <a:rPr lang="en-US" sz="2400" b="1" smtClean="0"/>
              <a:t>zichzelf in stand te houden</a:t>
            </a:r>
            <a:r>
              <a:rPr lang="en-US" sz="2400" smtClean="0"/>
              <a:t> door zelfregulatie</a:t>
            </a:r>
          </a:p>
          <a:p>
            <a:r>
              <a:rPr lang="en-US" sz="2400" smtClean="0"/>
              <a:t>Bijv. Door herstel van schade, verdedigen tegen indringers en schadelijke stoffen</a:t>
            </a:r>
          </a:p>
          <a:p>
            <a:r>
              <a:rPr lang="en-US" sz="2400" smtClean="0"/>
              <a:t>Om in leven te blijven moeten organismen adenhalen, zich voeden en zich aanpassen aan de omgeving</a:t>
            </a:r>
          </a:p>
          <a:p>
            <a:r>
              <a:rPr lang="en-US" sz="2400" smtClean="0"/>
              <a:t>Dieren moeten zich verplaatsen om te overleven</a:t>
            </a:r>
          </a:p>
          <a:p>
            <a:r>
              <a:rPr lang="en-US" sz="2400" smtClean="0"/>
              <a:t>Zelfregulatie kan ook tot stand door komen door hormonen, zenuwen, via zintuigen en via transport van stoffen</a:t>
            </a:r>
          </a:p>
          <a:p>
            <a:r>
              <a:rPr lang="en-US" sz="2400" b="1" smtClean="0"/>
              <a:t>Subdomeinen (examenterm) </a:t>
            </a:r>
            <a:r>
              <a:rPr lang="en-US" sz="2400" smtClean="0"/>
              <a:t>die daar over gaan staan op de volgende dia:</a:t>
            </a:r>
            <a:endParaRPr lang="nl-NL" sz="2400" smtClean="0"/>
          </a:p>
        </p:txBody>
      </p:sp>
      <p:sp>
        <p:nvSpPr>
          <p:cNvPr id="12292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BD529C-D867-4521-807E-A3685A376425}" type="slidenum">
              <a:rPr lang="nl-NL" smtClean="0"/>
              <a:pPr/>
              <a:t>2</a:t>
            </a:fld>
            <a:endParaRPr lang="nl-NL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Zelfregulatie  2</a:t>
            </a:r>
            <a:endParaRPr lang="nl-NL" sz="3200" b="1" smtClean="0"/>
          </a:p>
        </p:txBody>
      </p:sp>
      <p:sp>
        <p:nvSpPr>
          <p:cNvPr id="13315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r>
              <a:rPr lang="en-US" sz="2400" b="1" smtClean="0"/>
              <a:t>Subdomeinen (examenterm) die gaan over zelfregulatie:</a:t>
            </a:r>
          </a:p>
          <a:p>
            <a:pPr>
              <a:buFontTx/>
              <a:buNone/>
            </a:pPr>
            <a:endParaRPr lang="en-US" sz="2400" b="1" smtClean="0"/>
          </a:p>
          <a:p>
            <a:r>
              <a:rPr lang="en-US" sz="2400" smtClean="0"/>
              <a:t>B1 Eiwitsynthese</a:t>
            </a:r>
          </a:p>
          <a:p>
            <a:r>
              <a:rPr lang="en-US" sz="2400" smtClean="0"/>
              <a:t>B2 Stofwisseling van de cel</a:t>
            </a:r>
          </a:p>
          <a:p>
            <a:r>
              <a:rPr lang="en-US" sz="2400" smtClean="0"/>
              <a:t>B3 Stofwisseling van het organisme</a:t>
            </a:r>
          </a:p>
          <a:p>
            <a:r>
              <a:rPr lang="en-US" sz="2400" smtClean="0"/>
              <a:t>B4 Zelfregulatie van het organisme</a:t>
            </a:r>
          </a:p>
          <a:p>
            <a:r>
              <a:rPr lang="en-US" sz="2400" smtClean="0"/>
              <a:t>B5 Afweer van het organisme</a:t>
            </a:r>
          </a:p>
          <a:p>
            <a:r>
              <a:rPr lang="en-US" sz="2400" smtClean="0"/>
              <a:t>B6 Beweging van het organisme</a:t>
            </a:r>
          </a:p>
          <a:p>
            <a:r>
              <a:rPr lang="en-US" sz="2400" smtClean="0"/>
              <a:t>B7 Waarneming van het organisme</a:t>
            </a:r>
          </a:p>
          <a:p>
            <a:r>
              <a:rPr lang="en-US" sz="2400" smtClean="0"/>
              <a:t>B8 Regulatie van ecosystemen</a:t>
            </a:r>
            <a:endParaRPr lang="nl-NL" sz="2400" smtClean="0"/>
          </a:p>
        </p:txBody>
      </p:sp>
      <p:sp>
        <p:nvSpPr>
          <p:cNvPr id="13316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F44570-B159-44B3-B7B4-591C1D51E8AF}" type="slidenum">
              <a:rPr lang="nl-NL" smtClean="0"/>
              <a:pPr/>
              <a:t>3</a:t>
            </a:fld>
            <a:endParaRPr lang="nl-NL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Zelforganisatie  1</a:t>
            </a:r>
            <a:endParaRPr lang="nl-NL" sz="3200" b="1" smtClean="0"/>
          </a:p>
        </p:txBody>
      </p:sp>
      <p:sp>
        <p:nvSpPr>
          <p:cNvPr id="14339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r>
              <a:rPr lang="en-US" sz="2000" smtClean="0"/>
              <a:t>Cellen kunnen zich </a:t>
            </a:r>
            <a:r>
              <a:rPr lang="en-US" sz="2000" b="1" smtClean="0"/>
              <a:t>organiseren tot een weefsel </a:t>
            </a:r>
            <a:r>
              <a:rPr lang="en-US" sz="2000" smtClean="0"/>
              <a:t>(nieuwe structuur)</a:t>
            </a:r>
          </a:p>
          <a:p>
            <a:r>
              <a:rPr lang="en-US" sz="2000" smtClean="0"/>
              <a:t>Weefsels kunnen zich </a:t>
            </a:r>
            <a:r>
              <a:rPr lang="en-US" sz="2000" b="1" smtClean="0"/>
              <a:t>organiseren tot een orgaan  enz.</a:t>
            </a:r>
          </a:p>
          <a:p>
            <a:pPr>
              <a:buFontTx/>
              <a:buNone/>
            </a:pPr>
            <a:endParaRPr lang="en-US" sz="2000" smtClean="0"/>
          </a:p>
          <a:p>
            <a:r>
              <a:rPr lang="nl-NL" sz="2000" smtClean="0"/>
              <a:t>Door zelforganisatie kunnen nieuwe structuren ‘biologische eenheden van een hogere orde’ ontstaan. Op het hogere organisatieniveau zijn </a:t>
            </a:r>
            <a:r>
              <a:rPr lang="nl-NL" sz="2000" b="1" smtClean="0"/>
              <a:t>nieuwe eigenschappen te zien, die de biologische eenheid van het lagere organisatieniveau niet heeft, de zogenoemde emergente eigenschappen</a:t>
            </a:r>
          </a:p>
          <a:p>
            <a:pPr>
              <a:buFontTx/>
              <a:buNone/>
            </a:pPr>
            <a:r>
              <a:rPr lang="nl-NL" sz="2000" smtClean="0"/>
              <a:t/>
            </a:r>
            <a:br>
              <a:rPr lang="nl-NL" sz="2000" smtClean="0"/>
            </a:br>
            <a:r>
              <a:rPr lang="nl-NL" sz="2000" b="1" smtClean="0"/>
              <a:t>Een voorbeeld </a:t>
            </a:r>
            <a:r>
              <a:rPr lang="nl-NL" sz="2000" smtClean="0"/>
              <a:t>is de biologische klok bij de mens: sommige klokcellen zijn overdag actief, andere klokcellen juist ’s nachts, weer anderen pieken juist ’s morgens. De optelsom hiervan heeft een eigenschap die de afzonderlijke cellen niet hebben: de biologische klok kan de daglengte en de tijd van het jaar registreren. Het geheel is dus meer dan de som van de delen.</a:t>
            </a:r>
          </a:p>
        </p:txBody>
      </p:sp>
      <p:sp>
        <p:nvSpPr>
          <p:cNvPr id="14340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5B4FA7-8237-452C-BD4B-B6FD3C568791}" type="slidenum">
              <a:rPr lang="nl-NL" smtClean="0"/>
              <a:pPr/>
              <a:t>4</a:t>
            </a:fld>
            <a:endParaRPr lang="nl-NL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Zelforganisatie  2</a:t>
            </a:r>
            <a:endParaRPr lang="nl-NL" sz="3200" b="1" smtClean="0"/>
          </a:p>
        </p:txBody>
      </p:sp>
      <p:sp>
        <p:nvSpPr>
          <p:cNvPr id="1536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r>
              <a:rPr lang="en-US" sz="2000" smtClean="0"/>
              <a:t>Ecosysteem is zo georganiseerd in geordende structuren zoals autotrofe en heterotrofe organismen </a:t>
            </a:r>
            <a:r>
              <a:rPr lang="en-US" sz="2000" b="1" smtClean="0"/>
              <a:t>dat het kan functioneren als geheel</a:t>
            </a:r>
            <a:endParaRPr lang="en-US" sz="2000" smtClean="0"/>
          </a:p>
          <a:p>
            <a:r>
              <a:rPr lang="en-US" sz="2000" smtClean="0"/>
              <a:t>In geordende strycturen is een </a:t>
            </a:r>
            <a:r>
              <a:rPr lang="en-US" sz="2000" b="1" smtClean="0"/>
              <a:t>verband te zien tussen vorm en functie</a:t>
            </a:r>
            <a:r>
              <a:rPr lang="en-US" sz="2000" smtClean="0"/>
              <a:t>.  Bijv. Een zenuwcel heeft veel uitlopers waardoor hij in verbinding staat met andere zenuwcellen zodat hij signalen (impulsen) kan vangen en doorgeven</a:t>
            </a:r>
          </a:p>
          <a:p>
            <a:r>
              <a:rPr lang="en-US" sz="2000" smtClean="0"/>
              <a:t>Ander voorbeeld: Beenderen/botten zijn </a:t>
            </a:r>
            <a:r>
              <a:rPr lang="en-US" sz="2000" b="1" smtClean="0"/>
              <a:t>zó gebouwd dat de grootste krachten op het bot kunnen worden uitgeoefend</a:t>
            </a:r>
          </a:p>
          <a:p>
            <a:endParaRPr lang="en-US" sz="2000" b="1" smtClean="0"/>
          </a:p>
          <a:p>
            <a:pPr>
              <a:buFontTx/>
              <a:buNone/>
            </a:pPr>
            <a:r>
              <a:rPr lang="en-US" sz="2000" b="1" smtClean="0"/>
              <a:t>Subdomeinen (examenterm) die daar over gaan:</a:t>
            </a:r>
          </a:p>
          <a:p>
            <a:pPr>
              <a:buFontTx/>
              <a:buNone/>
            </a:pPr>
            <a:r>
              <a:rPr lang="en-US" sz="2000" smtClean="0"/>
              <a:t>C1 Zelforganisatie van cellen</a:t>
            </a:r>
          </a:p>
          <a:p>
            <a:pPr>
              <a:buFontTx/>
              <a:buNone/>
            </a:pPr>
            <a:r>
              <a:rPr lang="en-US" sz="2000" smtClean="0"/>
              <a:t>C2 Zelforganisatie van het organisme</a:t>
            </a:r>
          </a:p>
          <a:p>
            <a:pPr>
              <a:buFontTx/>
              <a:buNone/>
            </a:pPr>
            <a:r>
              <a:rPr lang="en-US" sz="2000" smtClean="0"/>
              <a:t>C3 Zelforganisatie van ecosystemen</a:t>
            </a:r>
            <a:endParaRPr lang="nl-NL" sz="2000" smtClean="0"/>
          </a:p>
        </p:txBody>
      </p:sp>
      <p:sp>
        <p:nvSpPr>
          <p:cNvPr id="15364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0924CB-750C-4B1A-A9B5-8835AB8EE0C5}" type="slidenum">
              <a:rPr lang="nl-NL" smtClean="0"/>
              <a:pPr/>
              <a:t>5</a:t>
            </a:fld>
            <a:endParaRPr lang="nl-NL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Zelforganisatie  3</a:t>
            </a:r>
            <a:endParaRPr lang="nl-NL" sz="3200" b="1" smtClean="0"/>
          </a:p>
        </p:txBody>
      </p:sp>
      <p:sp>
        <p:nvSpPr>
          <p:cNvPr id="1638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 smtClean="0"/>
              <a:t>Subdomeinen (examenterm) die daar over gaan:</a:t>
            </a:r>
          </a:p>
          <a:p>
            <a:pPr>
              <a:buFontTx/>
              <a:buNone/>
            </a:pPr>
            <a:endParaRPr lang="en-US" sz="2000" b="1" smtClean="0"/>
          </a:p>
          <a:p>
            <a:pPr>
              <a:buFontTx/>
              <a:buNone/>
            </a:pPr>
            <a:r>
              <a:rPr lang="en-US" sz="2000" smtClean="0"/>
              <a:t>C1 Zelforganisatie van cellen</a:t>
            </a:r>
          </a:p>
          <a:p>
            <a:pPr>
              <a:buFontTx/>
              <a:buNone/>
            </a:pPr>
            <a:endParaRPr lang="en-US" sz="2000" smtClean="0"/>
          </a:p>
          <a:p>
            <a:pPr>
              <a:buFontTx/>
              <a:buNone/>
            </a:pPr>
            <a:r>
              <a:rPr lang="en-US" sz="2000" smtClean="0"/>
              <a:t>C2 Zelforganisatie van het organisme</a:t>
            </a:r>
          </a:p>
          <a:p>
            <a:pPr>
              <a:buFontTx/>
              <a:buNone/>
            </a:pPr>
            <a:endParaRPr lang="en-US" sz="2000" smtClean="0"/>
          </a:p>
          <a:p>
            <a:pPr>
              <a:buFontTx/>
              <a:buNone/>
            </a:pPr>
            <a:r>
              <a:rPr lang="en-US" sz="2000" smtClean="0"/>
              <a:t>C3 Zelforganisatie van ecosystemen</a:t>
            </a:r>
            <a:endParaRPr lang="nl-NL" sz="2000" smtClean="0"/>
          </a:p>
        </p:txBody>
      </p:sp>
      <p:sp>
        <p:nvSpPr>
          <p:cNvPr id="16388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3209BF-D2BB-4164-816F-F1D8C7F9D19A}" type="slidenum">
              <a:rPr lang="nl-NL" smtClean="0"/>
              <a:pPr/>
              <a:t>6</a:t>
            </a:fld>
            <a:endParaRPr lang="nl-NL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Interactie 1</a:t>
            </a:r>
            <a:endParaRPr lang="nl-NL" sz="3200" b="1" smtClean="0"/>
          </a:p>
        </p:txBody>
      </p:sp>
      <p:sp>
        <p:nvSpPr>
          <p:cNvPr id="17411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smtClean="0"/>
              <a:t>- Moleculen </a:t>
            </a:r>
            <a:r>
              <a:rPr lang="en-US" sz="2000" b="1" smtClean="0"/>
              <a:t>kunnen met elkaar reageren: stofwisseling</a:t>
            </a:r>
          </a:p>
          <a:p>
            <a:pPr>
              <a:buFontTx/>
              <a:buNone/>
            </a:pPr>
            <a:r>
              <a:rPr lang="en-US" sz="2000" b="1" smtClean="0"/>
              <a:t>	(opbouw en afbraak stoffen: assimilatie en dissimilatie)</a:t>
            </a:r>
          </a:p>
          <a:p>
            <a:pPr>
              <a:buFontTx/>
              <a:buNone/>
            </a:pPr>
            <a:r>
              <a:rPr lang="en-US" sz="2000" smtClean="0"/>
              <a:t>-  Cellen kunnen </a:t>
            </a:r>
            <a:r>
              <a:rPr lang="en-US" sz="2000" b="1" smtClean="0"/>
              <a:t>signalen aan elkaar doorgeven </a:t>
            </a:r>
            <a:r>
              <a:rPr lang="en-US" sz="2000" smtClean="0"/>
              <a:t>bijv. Zenuwcellen aan spiercellen (impulsen)</a:t>
            </a:r>
          </a:p>
          <a:p>
            <a:pPr>
              <a:buFontTx/>
              <a:buNone/>
            </a:pPr>
            <a:r>
              <a:rPr lang="en-US" sz="2000" smtClean="0"/>
              <a:t>- Hormoonklieren geven </a:t>
            </a:r>
            <a:r>
              <a:rPr lang="en-US" sz="2000" b="1" smtClean="0"/>
              <a:t>hormonen via het bloed aan cellen/organen</a:t>
            </a:r>
            <a:r>
              <a:rPr lang="en-US" sz="2000" smtClean="0"/>
              <a:t> die daardoor wél of niét gevoelig zijn</a:t>
            </a:r>
          </a:p>
          <a:p>
            <a:pPr>
              <a:buFontTx/>
              <a:buNone/>
            </a:pPr>
            <a:r>
              <a:rPr lang="en-US" sz="2000" smtClean="0"/>
              <a:t>- Een slang kan een </a:t>
            </a:r>
            <a:r>
              <a:rPr lang="en-US" sz="2000" b="1" smtClean="0"/>
              <a:t>prooi eten</a:t>
            </a:r>
          </a:p>
          <a:p>
            <a:pPr>
              <a:buFontTx/>
              <a:buNone/>
            </a:pPr>
            <a:r>
              <a:rPr lang="en-US" sz="2000" smtClean="0"/>
              <a:t>- Een plant kan </a:t>
            </a:r>
            <a:r>
              <a:rPr lang="en-US" sz="2000" b="1" smtClean="0"/>
              <a:t>met chemische stoffen rupseneters lokken </a:t>
            </a:r>
            <a:r>
              <a:rPr lang="en-US" sz="2000" smtClean="0"/>
              <a:t>waardoor de plant beschermd is tegen vraat</a:t>
            </a:r>
          </a:p>
          <a:p>
            <a:pPr>
              <a:buFontTx/>
              <a:buChar char="-"/>
            </a:pPr>
            <a:r>
              <a:rPr lang="en-US" sz="2000" smtClean="0"/>
              <a:t>Jij kunt </a:t>
            </a:r>
            <a:r>
              <a:rPr lang="en-US" sz="2000" b="1" smtClean="0"/>
              <a:t>beslissen met de fiets te gaan om het milieu te sparen</a:t>
            </a:r>
          </a:p>
        </p:txBody>
      </p:sp>
      <p:sp>
        <p:nvSpPr>
          <p:cNvPr id="17412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BA99C8-8DB4-4CE9-922F-6FA98430203C}" type="slidenum">
              <a:rPr lang="nl-NL" smtClean="0"/>
              <a:pPr/>
              <a:t>7</a:t>
            </a:fld>
            <a:endParaRPr lang="nl-NL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Interactie 2</a:t>
            </a:r>
            <a:endParaRPr lang="nl-NL" sz="3200" b="1" smtClean="0"/>
          </a:p>
        </p:txBody>
      </p:sp>
      <p:sp>
        <p:nvSpPr>
          <p:cNvPr id="18435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 smtClean="0"/>
              <a:t>Subdomeinen (examenterm) die daar over gaan:</a:t>
            </a:r>
          </a:p>
          <a:p>
            <a:pPr>
              <a:buFontTx/>
              <a:buNone/>
            </a:pPr>
            <a:endParaRPr lang="en-US" sz="2000" b="1" smtClean="0"/>
          </a:p>
          <a:p>
            <a:pPr>
              <a:buFontTx/>
              <a:buNone/>
            </a:pPr>
            <a:r>
              <a:rPr lang="en-US" sz="2000" smtClean="0"/>
              <a:t>D1 Moleculaire interactie</a:t>
            </a:r>
          </a:p>
          <a:p>
            <a:pPr>
              <a:buFontTx/>
              <a:buNone/>
            </a:pPr>
            <a:endParaRPr lang="en-US" sz="2000" smtClean="0"/>
          </a:p>
          <a:p>
            <a:pPr>
              <a:buFontTx/>
              <a:buNone/>
            </a:pPr>
            <a:r>
              <a:rPr lang="en-US" sz="2000" smtClean="0"/>
              <a:t>D2 Gedrag en interactie</a:t>
            </a:r>
          </a:p>
          <a:p>
            <a:pPr>
              <a:buFontTx/>
              <a:buNone/>
            </a:pPr>
            <a:endParaRPr lang="en-US" sz="2000" smtClean="0"/>
          </a:p>
          <a:p>
            <a:pPr>
              <a:buFontTx/>
              <a:buNone/>
            </a:pPr>
            <a:r>
              <a:rPr lang="en-US" sz="2000" smtClean="0"/>
              <a:t>D3 Seksuakiteit</a:t>
            </a:r>
          </a:p>
          <a:p>
            <a:pPr>
              <a:buFontTx/>
              <a:buNone/>
            </a:pPr>
            <a:endParaRPr lang="en-US" sz="2000" smtClean="0"/>
          </a:p>
          <a:p>
            <a:pPr>
              <a:buFontTx/>
              <a:buNone/>
            </a:pPr>
            <a:r>
              <a:rPr lang="en-US" sz="2000" smtClean="0"/>
              <a:t>D4 Interactie in ecosystemen</a:t>
            </a:r>
            <a:endParaRPr lang="nl-NL" sz="2000" smtClean="0"/>
          </a:p>
        </p:txBody>
      </p:sp>
      <p:sp>
        <p:nvSpPr>
          <p:cNvPr id="18436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2CAF6C-E70A-4D41-BB7E-46C691D76CD1}" type="slidenum">
              <a:rPr lang="nl-NL" smtClean="0"/>
              <a:pPr/>
              <a:t>8</a:t>
            </a:fld>
            <a:endParaRPr lang="nl-NL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sz="3200" b="1" smtClean="0"/>
              <a:t>Reproductie 1</a:t>
            </a:r>
            <a:endParaRPr lang="nl-NL" sz="3200" b="1" smtClean="0"/>
          </a:p>
        </p:txBody>
      </p:sp>
      <p:sp>
        <p:nvSpPr>
          <p:cNvPr id="19459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545137"/>
          </a:xfrm>
        </p:spPr>
        <p:txBody>
          <a:bodyPr/>
          <a:lstStyle/>
          <a:p>
            <a:r>
              <a:rPr lang="en-US" sz="2400" smtClean="0"/>
              <a:t>Reproductie is zich </a:t>
            </a:r>
            <a:r>
              <a:rPr lang="en-US" sz="2400" b="1" smtClean="0"/>
              <a:t>vermeerderen</a:t>
            </a:r>
          </a:p>
          <a:p>
            <a:r>
              <a:rPr lang="en-US" sz="2400" b="1" smtClean="0"/>
              <a:t>Celdeling oftewel mitose</a:t>
            </a:r>
            <a:r>
              <a:rPr lang="en-US" sz="2400" smtClean="0"/>
              <a:t>: er ontstaan dochtercellen voor vervanging, herstel en groei</a:t>
            </a:r>
          </a:p>
          <a:p>
            <a:r>
              <a:rPr lang="en-US" sz="2400" b="1" smtClean="0"/>
              <a:t>DNA</a:t>
            </a:r>
            <a:r>
              <a:rPr lang="en-US" sz="2400" smtClean="0"/>
              <a:t> van een cel </a:t>
            </a:r>
            <a:r>
              <a:rPr lang="en-US" sz="2400" b="1" smtClean="0"/>
              <a:t>kan zich ook reproduceren</a:t>
            </a:r>
          </a:p>
          <a:p>
            <a:r>
              <a:rPr lang="en-US" sz="2400" smtClean="0"/>
              <a:t>Voortplanting: een populatie en dus de </a:t>
            </a:r>
            <a:r>
              <a:rPr lang="en-US" sz="2400" b="1" smtClean="0"/>
              <a:t>soort blijft daardoor in stand</a:t>
            </a:r>
          </a:p>
          <a:p>
            <a:r>
              <a:rPr lang="en-US" sz="2400" smtClean="0"/>
              <a:t>Populaties kunnen zich splitsen: dat is dan een </a:t>
            </a:r>
            <a:r>
              <a:rPr lang="en-US" sz="2400" b="1" smtClean="0"/>
              <a:t>bijdrage aan de instandhouding van de soort</a:t>
            </a:r>
          </a:p>
          <a:p>
            <a:endParaRPr lang="en-US" sz="2400" b="1" smtClean="0"/>
          </a:p>
        </p:txBody>
      </p:sp>
      <p:sp>
        <p:nvSpPr>
          <p:cNvPr id="19460" name="Tijdelijke aanduiding voor dianumm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BC6714-D6A3-4F87-A1FE-143D97323275}" type="slidenum">
              <a:rPr lang="nl-NL" smtClean="0"/>
              <a:pPr/>
              <a:t>9</a:t>
            </a:fld>
            <a:endParaRPr lang="nl-NL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606</Words>
  <Application>Microsoft Office PowerPoint</Application>
  <PresentationFormat>Diavoorstelling (4:3)</PresentationFormat>
  <Paragraphs>115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Office-thema</vt:lpstr>
      <vt:lpstr>B. Stof 3 Hoofdthema’s in de Biologie</vt:lpstr>
      <vt:lpstr>Zelfregulatie  1</vt:lpstr>
      <vt:lpstr>Zelfregulatie  2</vt:lpstr>
      <vt:lpstr>Zelforganisatie  1</vt:lpstr>
      <vt:lpstr>Zelforganisatie  2</vt:lpstr>
      <vt:lpstr>Zelforganisatie  3</vt:lpstr>
      <vt:lpstr>Interactie 1</vt:lpstr>
      <vt:lpstr>Interactie 2</vt:lpstr>
      <vt:lpstr>Reproductie 1</vt:lpstr>
      <vt:lpstr>Reproductie 2</vt:lpstr>
      <vt:lpstr>Evolutie 1</vt:lpstr>
      <vt:lpstr>Evolutie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 Stof 3 Hoofdthema’s in de Biologie</dc:title>
  <dc:creator>biobertus</dc:creator>
  <cp:lastModifiedBy>biobertus</cp:lastModifiedBy>
  <cp:revision>1</cp:revision>
  <dcterms:created xsi:type="dcterms:W3CDTF">2014-12-15T11:28:47Z</dcterms:created>
  <dcterms:modified xsi:type="dcterms:W3CDTF">2014-12-15T11:31:21Z</dcterms:modified>
</cp:coreProperties>
</file>